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04" r:id="rId3"/>
    <p:sldId id="297" r:id="rId4"/>
    <p:sldId id="261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A47"/>
    <a:srgbClr val="BFBFBF"/>
    <a:srgbClr val="54A5F1"/>
    <a:srgbClr val="FFFFFF"/>
    <a:srgbClr val="E2E59B"/>
    <a:srgbClr val="406FA5"/>
    <a:srgbClr val="4197AE"/>
    <a:srgbClr val="EF9343"/>
    <a:srgbClr val="FF9D4A"/>
    <a:srgbClr val="86A3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87480" autoAdjust="0"/>
  </p:normalViewPr>
  <p:slideViewPr>
    <p:cSldViewPr snapToGrid="0">
      <p:cViewPr>
        <p:scale>
          <a:sx n="90" d="100"/>
          <a:sy n="90" d="100"/>
        </p:scale>
        <p:origin x="-12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2FCE-AB0F-014A-8196-6A5E11C494B5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1C1F-360A-CC49-BBFD-ECFCE288C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0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1C1F-360A-CC49-BBFD-ECFCE288CC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27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1C1F-360A-CC49-BBFD-ECFCE288CC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Запись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HGVS</a:t>
            </a:r>
            <a:endParaRPr lang="ru-RU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1C1F-360A-CC49-BBFD-ECFCE288CC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12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0" dirty="0">
              <a:effectLst/>
              <a:latin typeface="Times New Roman" panose="02020603050405020304" pitchFamily="18" charset="0"/>
              <a:ea typeface="ChaparralPro-Regular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1C1F-360A-CC49-BBFD-ECFCE288CC5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85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8282E-6B69-EFB1-EA26-93D71C319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A0E2E6-D9A0-759F-B8B7-2218BBED6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59E97D-14A2-D2A8-B2E2-F801E99E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CACAD0-1469-DAE2-B06B-6ECD4D17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67CBA9-96D3-F3BD-2987-CC1C3AB5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3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12F8B-3D7C-0B38-3E5F-12315648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9C9529-0B5F-B24C-0622-76F6CA1DD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8EBB8B-EE3F-1769-05E8-7C6EEDF1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50C675-F488-2A7C-3DAE-2D2C33E4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D97D30-849D-9FC6-EC02-44F413D6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2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469A58D-4CFF-C8C2-458E-2A3059AB5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4DDE18-9B21-55B2-75BB-F210AEB4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DBBE5C-D808-F503-A81E-A9D302D8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04AD84-19F1-F4AA-FE76-75A64740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6904A-4E66-BD3D-9867-399500F6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27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E8EAE-BE33-FA20-3850-D8342AF8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33A5AD-E592-3AC1-66C6-D48B264D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5D023-F2BB-3E5E-D326-5B98BA14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CCB25-E94F-B67C-AE45-BCAF4855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411A0A-F309-08B8-3FC4-AC4BA393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31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D0FAF-5676-56A9-B3DC-156A1F9E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BB64A3-BCEE-D8A8-3201-86D5E4AF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E74482-F0E0-15DA-079D-B9057731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60CCC2-D555-AA90-75BE-2F1F692E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772E8-8ACA-CFC4-4B10-704A9FC6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81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62215-7D18-9F7D-6753-3A87FC86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9FFD2-E9B6-C734-B909-087A4AFF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4E5AD1-A8ED-7053-4643-3DE0AF8C5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E79AAB-61E7-4F38-309C-19852AFF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D87939-B12D-CA3F-44F6-AD47BAA3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3C068C-981B-B9F2-6895-3238BF73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7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7F6E75-6A82-EF5B-1AEA-25702203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DC50EE-DA88-9836-90C4-564559A1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C30E4A-DEE8-1ACB-0D8B-214A9772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A942A4-275A-BE5B-D5CB-725848C89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84BBE4-38C7-7B14-B2A9-8EDF2B98A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077CC7-E7F2-5981-5EFC-228F50C4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438FE6C-40ED-44D5-3C40-EAAA4E94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E805B5-3E93-1086-7D00-6D679E6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5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DD403-1448-780E-055D-F97FF873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72AB38-95B0-C02A-9E43-44DC5D36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F7150E-3995-27E0-B360-3E573A72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CF47F7-9BE2-D6D0-B448-24261054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16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21D7F7F-0F37-1FB8-A88E-BAF4078B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3B3025-E76F-4E67-6DC1-C33F0A66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7B7F08-5917-5FE3-831B-111A1AA3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7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73FA2-699A-46D5-3BF9-D31C50B7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D016CF-D03B-BA19-B30E-D1537E22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0FD97F-8E4D-65B7-4B40-DEE338FD4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AF0B91-8069-DAB6-A021-74F5F708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91DBA4-7F89-E963-97E0-8632D98E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5651A1-61E2-D270-8F49-2173A3BD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6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F4C8D-D0A3-6BCB-1A65-19CF7DD6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05F2CA-102B-6CB7-C18B-E234A3304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A76C76-2C58-CBE1-4A47-686BC245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920FAC-AF9E-E3A6-C582-CA8A32AC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D54DF5-A1F1-8F75-8E56-1CA1F0D0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839A5E-61EB-2465-ABEE-B53A2BB3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10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982494-4FCB-65FB-364F-54A7B3F9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A3729B-CF80-069F-80AD-55EA85BD2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2288AC-7066-F882-7945-D1ABB0ADB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F60C6-7A56-5045-B0C2-94F967D3D9D7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7B0056-A8DA-0C52-B74C-AFBAE0D68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7536C8-8EDB-D2DA-9F67-25B035B48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A2AD6-C912-8546-BC24-4453DD7C8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2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36AAD-BD79-5F86-468C-1C805BE84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4" y="1468078"/>
            <a:ext cx="10721789" cy="200809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Исследование </a:t>
            </a:r>
            <a:r>
              <a:rPr lang="ru-RU" sz="3600" b="1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биомаркеров</a:t>
            </a:r>
            <a:r>
              <a:rPr lang="ru-RU" sz="3600" b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воспаления и цитокинов при </a:t>
            </a:r>
            <a:r>
              <a:rPr lang="ru-RU" sz="3600" b="1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аутовоспалительных</a:t>
            </a:r>
            <a:r>
              <a:rPr lang="ru-RU" sz="3600" b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заболеваниях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B78707-4755-8EBE-9B00-3BAF73559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" y="3817859"/>
            <a:ext cx="11474824" cy="294134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Девяткина Екатерина </a:t>
            </a:r>
            <a:r>
              <a:rPr lang="ru-RU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Алексеевна, врач</a:t>
            </a:r>
            <a:r>
              <a:rPr lang="en-US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</a:t>
            </a:r>
            <a:r>
              <a:rPr lang="ru-RU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лабораторный </a:t>
            </a:r>
            <a:r>
              <a:rPr lang="ru-RU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генетик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e.deviatkina@list.ru</a:t>
            </a:r>
            <a:endParaRPr lang="ru-RU" sz="2000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ctr"/>
            <a:r>
              <a:rPr lang="ru-RU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Назаров В.Д., Лапин С.В., </a:t>
            </a:r>
            <a:r>
              <a:rPr lang="ru-RU" sz="200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Холопова</a:t>
            </a:r>
            <a:r>
              <a:rPr lang="ru-RU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И.В.</a:t>
            </a:r>
            <a:endParaRPr lang="ru-RU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ctr"/>
            <a:endParaRPr lang="ru-RU" sz="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Научно-методический центр по молекулярной медицине, лаборатория диагностики аутоиммунных заболеваний</a:t>
            </a:r>
          </a:p>
          <a:p>
            <a:pPr lvl="0"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«Первый Санкт-Петербургский государственный медицинский университет </a:t>
            </a:r>
          </a:p>
          <a:p>
            <a:pPr lvl="0"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им. акад.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И.П.Павлова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» МЗ РФ</a:t>
            </a:r>
          </a:p>
          <a:p>
            <a:pPr lvl="0"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(Санкт-Петербург)</a:t>
            </a:r>
          </a:p>
          <a:p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31E83F5-015D-F7A5-7E65-8468CCB1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51" y="-123818"/>
            <a:ext cx="2584213" cy="25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83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6" y="9037"/>
            <a:ext cx="10515600" cy="66278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Семейная средиземноморская лихорадка (ССЛ)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294D89-3760-46AF-70FE-C5C2FF37A245}"/>
              </a:ext>
            </a:extLst>
          </p:cNvPr>
          <p:cNvSpPr txBox="1"/>
          <p:nvPr/>
        </p:nvSpPr>
        <p:spPr>
          <a:xfrm>
            <a:off x="120137" y="2306364"/>
            <a:ext cx="784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itchFamily="2" charset="2"/>
              <a:buChar char="§"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Фактор этнической принадлежности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Пути распространения генов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паттерны распространения генетических вариантов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4" name="AutoShape 2" descr="https://www.thelancet.com/cms/10.1016/S0140-6736(97)09408-7/asset/bb5185de-ca20-4e28-9a87-377c037d7b46/main.assets/gr1_l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6" name="AutoShape 4" descr="https://www.thelancet.com/cms/10.1016/S0140-6736(97)09408-7/asset/bb5185de-ca20-4e28-9a87-377c037d7b46/main.assets/gr1_l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8" name="AutoShape 6" descr="https://www.thelancet.com/cms/10.1016/S0140-6736(97)09408-7/asset/bb5185de-ca20-4e28-9a87-377c037d7b46/main.assets/gr1_l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79" name="Picture 7" descr="C:\Users\Med_User_017\Downloads\gr1_l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771" y="712211"/>
            <a:ext cx="3913892" cy="1967984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6DB523-F590-1006-4CA7-DE1856C99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2" r="1495" b="12679"/>
          <a:stretch/>
        </p:blipFill>
        <p:spPr>
          <a:xfrm>
            <a:off x="9412231" y="2716715"/>
            <a:ext cx="2721734" cy="1978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5F0D88-A6FE-3546-C1C2-E5A629DB2A0C}"/>
              </a:ext>
            </a:extLst>
          </p:cNvPr>
          <p:cNvSpPr txBox="1"/>
          <p:nvPr/>
        </p:nvSpPr>
        <p:spPr>
          <a:xfrm>
            <a:off x="129833" y="1398731"/>
            <a:ext cx="746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itchFamily="2" charset="2"/>
              <a:buChar char="§"/>
            </a:pP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Критериальный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диагноз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Диагностические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критерии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EUROFEVER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включают результаты молекулярно-генетического тестирования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56BCAF-E691-2110-D0B6-88F7EABAF1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73" b="5246"/>
          <a:stretch/>
        </p:blipFill>
        <p:spPr>
          <a:xfrm>
            <a:off x="7610667" y="4567101"/>
            <a:ext cx="2306012" cy="20942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B7B8AC-B807-B20D-F8F8-3C624429E9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44" r="6118" b="3751"/>
          <a:stretch/>
        </p:blipFill>
        <p:spPr>
          <a:xfrm>
            <a:off x="9925263" y="4617657"/>
            <a:ext cx="2284657" cy="20942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65A4BC-805E-632E-931B-40FB2D7390EB}"/>
              </a:ext>
            </a:extLst>
          </p:cNvPr>
          <p:cNvSpPr txBox="1"/>
          <p:nvPr/>
        </p:nvSpPr>
        <p:spPr>
          <a:xfrm>
            <a:off x="111323" y="3214930"/>
            <a:ext cx="7936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Wingdings" pitchFamily="2" charset="2"/>
              <a:buChar char="§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Молекулярная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основа</a:t>
            </a:r>
          </a:p>
          <a:p>
            <a:pPr indent="-457200"/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Гиперактивация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инфламмасомы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гиперпродукция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IL-1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IL-18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DA4BAA3-D722-4FCB-E25F-91FDBBA3CCA2}"/>
              </a:ext>
            </a:extLst>
          </p:cNvPr>
          <p:cNvSpPr txBox="1"/>
          <p:nvPr/>
        </p:nvSpPr>
        <p:spPr>
          <a:xfrm>
            <a:off x="2935686" y="4823223"/>
            <a:ext cx="243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приобретение функции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(mut)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99A1570-238D-D48C-E372-81C95C125311}"/>
              </a:ext>
            </a:extLst>
          </p:cNvPr>
          <p:cNvSpPr txBox="1"/>
          <p:nvPr/>
        </p:nvSpPr>
        <p:spPr>
          <a:xfrm>
            <a:off x="467347" y="4856282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дикий тип (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T)</a:t>
            </a:r>
            <a:endParaRPr lang="ru-RU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B538E10-563A-6FA7-E810-779A4117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5" y="5164060"/>
            <a:ext cx="2618075" cy="12368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E6C172C-F4EF-68B0-7B39-C6D4505F9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727" y="5164059"/>
            <a:ext cx="2618075" cy="1295112"/>
          </a:xfrm>
          <a:prstGeom prst="rect">
            <a:avLst/>
          </a:prstGeom>
        </p:spPr>
      </p:pic>
      <p:pic>
        <p:nvPicPr>
          <p:cNvPr id="37" name="Picture 3" descr="C:\Users\MED_US~1\AppData\Local\Temp\Rar$DRa13800.41887\11.png">
            <a:extLst>
              <a:ext uri="{FF2B5EF4-FFF2-40B4-BE49-F238E27FC236}">
                <a16:creationId xmlns:a16="http://schemas.microsoft.com/office/drawing/2014/main" xmlns="" id="{07C80668-7097-4527-7934-42CDFC3F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r="23619"/>
          <a:stretch>
            <a:fillRect/>
          </a:stretch>
        </p:blipFill>
        <p:spPr bwMode="auto">
          <a:xfrm>
            <a:off x="5293754" y="4819530"/>
            <a:ext cx="2435305" cy="2046301"/>
          </a:xfrm>
          <a:prstGeom prst="rect">
            <a:avLst/>
          </a:prstGeom>
          <a:noFill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A1C137-3D4C-677A-9F1A-FECB669AB469}"/>
              </a:ext>
            </a:extLst>
          </p:cNvPr>
          <p:cNvSpPr txBox="1"/>
          <p:nvPr/>
        </p:nvSpPr>
        <p:spPr>
          <a:xfrm>
            <a:off x="106330" y="3913263"/>
            <a:ext cx="76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Проблема экспрессивности и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гетерозиготности</a:t>
            </a: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Клинические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проявления у пациентов с гетерозиготными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вариантами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5F0D88-A6FE-3546-C1C2-E5A629DB2A0C}"/>
              </a:ext>
            </a:extLst>
          </p:cNvPr>
          <p:cNvSpPr txBox="1"/>
          <p:nvPr/>
        </p:nvSpPr>
        <p:spPr>
          <a:xfrm>
            <a:off x="154642" y="562293"/>
            <a:ext cx="746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itchFamily="2" charset="2"/>
              <a:buChar char="§"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Диагноз исключения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 к момента дебюта до установления диагноза может составлять 5 и более лет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07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te\Desktop\саенс\тзс\лого.png">
            <a:extLst>
              <a:ext uri="{FF2B5EF4-FFF2-40B4-BE49-F238E27FC236}">
                <a16:creationId xmlns:a16="http://schemas.microsoft.com/office/drawing/2014/main" xmlns="" id="{3A5D0A10-1BD6-779C-2977-423C38B5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102" y="222866"/>
            <a:ext cx="4677174" cy="13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2B5C6A2-3CA1-6B8F-30C9-B5F634044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620205"/>
              </p:ext>
            </p:extLst>
          </p:nvPr>
        </p:nvGraphicFramePr>
        <p:xfrm>
          <a:off x="6300249" y="1875940"/>
          <a:ext cx="5125038" cy="16484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52192">
                  <a:extLst>
                    <a:ext uri="{9D8B030D-6E8A-4147-A177-3AD203B41FA5}">
                      <a16:colId xmlns:a16="http://schemas.microsoft.com/office/drawing/2014/main" xmlns="" val="2357096481"/>
                    </a:ext>
                  </a:extLst>
                </a:gridCol>
                <a:gridCol w="972846">
                  <a:extLst>
                    <a:ext uri="{9D8B030D-6E8A-4147-A177-3AD203B41FA5}">
                      <a16:colId xmlns:a16="http://schemas.microsoft.com/office/drawing/2014/main" xmlns="" val="2144401714"/>
                    </a:ext>
                  </a:extLst>
                </a:gridCol>
              </a:tblGrid>
              <a:tr h="348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Подгруппы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Гомозиготы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(АА)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212201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Компаунд-гетерозиготы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14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Аа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14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Аа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103539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Гетерозиготы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ru-RU" sz="14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Аа</a:t>
                      </a:r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7877925"/>
                  </a:ext>
                </a:extLst>
              </a:tr>
              <a:tr h="42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Носители вариантов неясной клинической значимости</a:t>
                      </a:r>
                      <a:r>
                        <a:rPr lang="en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(VUS</a:t>
                      </a:r>
                      <a:r>
                        <a:rPr lang="en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306005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5C4D06-17C0-041D-B8AE-64A97E1E8A62}"/>
              </a:ext>
            </a:extLst>
          </p:cNvPr>
          <p:cNvSpPr txBox="1"/>
          <p:nvPr/>
        </p:nvSpPr>
        <p:spPr>
          <a:xfrm>
            <a:off x="587271" y="2277494"/>
            <a:ext cx="210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Женщины – 45,78%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Мужчины – 54,22%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Ме возраста – 32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D7E11C-A63C-9785-E124-2380AEB8DE29}"/>
              </a:ext>
            </a:extLst>
          </p:cNvPr>
          <p:cNvSpPr txBox="1"/>
          <p:nvPr/>
        </p:nvSpPr>
        <p:spPr>
          <a:xfrm>
            <a:off x="225699" y="1947429"/>
            <a:ext cx="571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Семейная средиземноморская лихорадка 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ССЛ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=95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DA3CD-9FCC-EE69-C16E-952F99C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6" y="1399976"/>
            <a:ext cx="5044967" cy="73048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Материалы и методы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Исследуемые группы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D7E11C-A63C-9785-E124-2380AEB8DE29}"/>
              </a:ext>
            </a:extLst>
          </p:cNvPr>
          <p:cNvSpPr txBox="1"/>
          <p:nvPr/>
        </p:nvSpPr>
        <p:spPr>
          <a:xfrm>
            <a:off x="5799106" y="3538287"/>
            <a:ext cx="569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Метод </a:t>
            </a:r>
            <a:r>
              <a:rPr lang="ru-RU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исслесдования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секвенирование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Сэнгеру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A2C4E5-312D-DFE7-638F-6509B28C4129}"/>
              </a:ext>
            </a:extLst>
          </p:cNvPr>
          <p:cNvSpPr txBox="1"/>
          <p:nvPr/>
        </p:nvSpPr>
        <p:spPr>
          <a:xfrm>
            <a:off x="190433" y="4513887"/>
            <a:ext cx="63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Системная красная волчанка 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СКВ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=49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BC725-9A84-F66C-AE1C-93F6A7FA266F}"/>
              </a:ext>
            </a:extLst>
          </p:cNvPr>
          <p:cNvSpPr txBox="1"/>
          <p:nvPr/>
        </p:nvSpPr>
        <p:spPr>
          <a:xfrm>
            <a:off x="516393" y="4877203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Женщины –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Ме возраста – 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0C41F0-D40D-D878-6E03-52AA871F8F26}"/>
              </a:ext>
            </a:extLst>
          </p:cNvPr>
          <p:cNvSpPr txBox="1"/>
          <p:nvPr/>
        </p:nvSpPr>
        <p:spPr>
          <a:xfrm>
            <a:off x="225699" y="5440962"/>
            <a:ext cx="63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Условно здоровые доноры 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УЗД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856E3B-204A-EE3C-F967-FB5783D90E76}"/>
              </a:ext>
            </a:extLst>
          </p:cNvPr>
          <p:cNvSpPr txBox="1"/>
          <p:nvPr/>
        </p:nvSpPr>
        <p:spPr>
          <a:xfrm>
            <a:off x="502144" y="5770249"/>
            <a:ext cx="2007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Женщины – 50%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Мужчины – 50%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Ме возраста – 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59A716-CEC0-637E-4839-8EF8CC89C729}"/>
              </a:ext>
            </a:extLst>
          </p:cNvPr>
          <p:cNvSpPr txBox="1"/>
          <p:nvPr/>
        </p:nvSpPr>
        <p:spPr>
          <a:xfrm>
            <a:off x="9037236" y="4301701"/>
            <a:ext cx="3154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Метод исследования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иммуноферментный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Исследуемые цитокины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RP, IL-6, IL-8, IL-18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C:\Users\MED_US~1\AppData\Local\Temp\Rar$DRa13800.44987\14.png">
            <a:extLst>
              <a:ext uri="{FF2B5EF4-FFF2-40B4-BE49-F238E27FC236}">
                <a16:creationId xmlns:a16="http://schemas.microsoft.com/office/drawing/2014/main" xmlns="" id="{7A93E5FE-5507-771A-74EA-AB8E5F65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706" y="3949831"/>
            <a:ext cx="2849157" cy="2778282"/>
          </a:xfrm>
          <a:prstGeom prst="rect">
            <a:avLst/>
          </a:prstGeom>
          <a:noFill/>
        </p:spPr>
      </p:pic>
      <p:pic>
        <p:nvPicPr>
          <p:cNvPr id="15" name="Picture 3" descr="C:\Users\MED_US~1\AppData\Local\Temp\Rar$DRa13800.43687\13.png">
            <a:extLst>
              <a:ext uri="{FF2B5EF4-FFF2-40B4-BE49-F238E27FC236}">
                <a16:creationId xmlns:a16="http://schemas.microsoft.com/office/drawing/2014/main" xmlns="" id="{B6409C98-9CE7-08BC-1E8D-D5E96E8C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922" y="3092498"/>
            <a:ext cx="6011678" cy="1449729"/>
          </a:xfrm>
          <a:prstGeom prst="rect">
            <a:avLst/>
          </a:prstGeom>
          <a:noFill/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E4577A2-EB11-B7FB-9ACE-573C77194CF5}"/>
              </a:ext>
            </a:extLst>
          </p:cNvPr>
          <p:cNvSpPr txBox="1">
            <a:spLocks/>
          </p:cNvSpPr>
          <p:nvPr/>
        </p:nvSpPr>
        <p:spPr>
          <a:xfrm>
            <a:off x="236796" y="319218"/>
            <a:ext cx="6041454" cy="151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Цель работы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Исследовать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цитокиновый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профиль пациентов с разным генотипом гена 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MEFV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для поиска потенциальных маркеров оценки агрессивности, предсказания вероятности рецидивов и развития осложнений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7" name="Рисунок 16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31E83F5-015D-F7A5-7E65-8468CCB116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658" r="14523" b="30600"/>
          <a:stretch>
            <a:fillRect/>
          </a:stretch>
        </p:blipFill>
        <p:spPr>
          <a:xfrm>
            <a:off x="10689996" y="0"/>
            <a:ext cx="1502004" cy="1583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0D372A-1F97-5551-111A-76AA8376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6" y="282618"/>
            <a:ext cx="7811407" cy="4194261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84E8A48-0E74-7730-98DD-6A92CE6ED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3489784"/>
              </p:ext>
            </p:extLst>
          </p:nvPr>
        </p:nvGraphicFramePr>
        <p:xfrm>
          <a:off x="8523201" y="4150785"/>
          <a:ext cx="3226216" cy="1325564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564901">
                  <a:extLst>
                    <a:ext uri="{9D8B030D-6E8A-4147-A177-3AD203B41FA5}">
                      <a16:colId xmlns:a16="http://schemas.microsoft.com/office/drawing/2014/main" xmlns="" val="3892962991"/>
                    </a:ext>
                  </a:extLst>
                </a:gridCol>
                <a:gridCol w="2091235">
                  <a:extLst>
                    <a:ext uri="{9D8B030D-6E8A-4147-A177-3AD203B41FA5}">
                      <a16:colId xmlns:a16="http://schemas.microsoft.com/office/drawing/2014/main" xmlns="" val="829851355"/>
                    </a:ext>
                  </a:extLst>
                </a:gridCol>
                <a:gridCol w="570080">
                  <a:extLst>
                    <a:ext uri="{9D8B030D-6E8A-4147-A177-3AD203B41FA5}">
                      <a16:colId xmlns:a16="http://schemas.microsoft.com/office/drawing/2014/main" xmlns="" val="711571650"/>
                    </a:ext>
                  </a:extLst>
                </a:gridCol>
              </a:tblGrid>
              <a:tr h="4036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</a:t>
                      </a:r>
                      <a:endParaRPr lang="ru-RU" sz="14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11,49%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генотип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 </a:t>
                      </a:r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509761706"/>
                  </a:ext>
                </a:extLst>
              </a:tr>
              <a:tr h="22303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p.Met680Ile;Met680Ile</a:t>
                      </a:r>
                      <a:endParaRPr lang="e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84572804"/>
                  </a:ext>
                </a:extLst>
              </a:tr>
              <a:tr h="22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p.Met694Val;Met694Val</a:t>
                      </a:r>
                      <a:endParaRPr lang="e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1971905"/>
                  </a:ext>
                </a:extLst>
              </a:tr>
              <a:tr h="237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p.Arg761His;Arg761His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37477360"/>
                  </a:ext>
                </a:extLst>
              </a:tr>
              <a:tr h="237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p.Val726Ala;Val726Ala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952817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25CFC36-D9A2-A0B8-43EC-590171728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943111"/>
              </p:ext>
            </p:extLst>
          </p:nvPr>
        </p:nvGraphicFramePr>
        <p:xfrm>
          <a:off x="475888" y="4813567"/>
          <a:ext cx="3226216" cy="17830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35416">
                  <a:extLst>
                    <a:ext uri="{9D8B030D-6E8A-4147-A177-3AD203B41FA5}">
                      <a16:colId xmlns:a16="http://schemas.microsoft.com/office/drawing/2014/main" xmlns="" val="2384255308"/>
                    </a:ext>
                  </a:extLst>
                </a:gridCol>
                <a:gridCol w="1965184">
                  <a:extLst>
                    <a:ext uri="{9D8B030D-6E8A-4147-A177-3AD203B41FA5}">
                      <a16:colId xmlns:a16="http://schemas.microsoft.com/office/drawing/2014/main" xmlns="" val="3769895798"/>
                    </a:ext>
                  </a:extLst>
                </a:gridCol>
                <a:gridCol w="625616">
                  <a:extLst>
                    <a:ext uri="{9D8B030D-6E8A-4147-A177-3AD203B41FA5}">
                      <a16:colId xmlns:a16="http://schemas.microsoft.com/office/drawing/2014/main" xmlns="" val="3402143189"/>
                    </a:ext>
                  </a:extLst>
                </a:gridCol>
              </a:tblGrid>
              <a:tr h="2032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Aa/Aa</a:t>
                      </a:r>
                      <a:endParaRPr lang="ru-RU" sz="14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27,69%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генотип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75621885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p.Met680Ile</a:t>
                      </a:r>
                      <a:r>
                        <a:rPr lang="en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;Arg761His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3853820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p.Met680Ile</a:t>
                      </a:r>
                      <a:r>
                        <a:rPr lang="en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Val726Ala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26548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</a:t>
                      </a:r>
                      <a:r>
                        <a:rPr lang="en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;Arg761His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413356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</a:t>
                      </a:r>
                      <a:r>
                        <a:rPr lang="en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;Ala744Ser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3610213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p.Met694Val;Met680Ile</a:t>
                      </a:r>
                      <a:endParaRPr lang="e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478032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p.Met694Val;</a:t>
                      </a:r>
                      <a:r>
                        <a:rPr lang="en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Val726Ala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42863357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p.Val726Ala;Phe479Leu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287592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64A2876-57A2-ECA2-CE4B-976586450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9669562"/>
              </p:ext>
            </p:extLst>
          </p:nvPr>
        </p:nvGraphicFramePr>
        <p:xfrm>
          <a:off x="8544466" y="5627206"/>
          <a:ext cx="3226216" cy="111442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80574">
                  <a:extLst>
                    <a:ext uri="{9D8B030D-6E8A-4147-A177-3AD203B41FA5}">
                      <a16:colId xmlns:a16="http://schemas.microsoft.com/office/drawing/2014/main" xmlns="" val="2088450264"/>
                    </a:ext>
                  </a:extLst>
                </a:gridCol>
                <a:gridCol w="1904929">
                  <a:extLst>
                    <a:ext uri="{9D8B030D-6E8A-4147-A177-3AD203B41FA5}">
                      <a16:colId xmlns:a16="http://schemas.microsoft.com/office/drawing/2014/main" xmlns="" val="3695156186"/>
                    </a:ext>
                  </a:extLst>
                </a:gridCol>
                <a:gridCol w="740713">
                  <a:extLst>
                    <a:ext uri="{9D8B030D-6E8A-4147-A177-3AD203B41FA5}">
                      <a16:colId xmlns:a16="http://schemas.microsoft.com/office/drawing/2014/main" xmlns="" val="2053101515"/>
                    </a:ext>
                  </a:extLst>
                </a:gridCol>
              </a:tblGrid>
              <a:tr h="2032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VUS</a:t>
                      </a:r>
                      <a:endParaRPr lang="ru-RU" sz="14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12,75%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генотип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6870837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p.Glu148Gln;Glu148=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4223267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p.Ala744Ser;Ala744=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586111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p.Arg408Gln;Pro369Ser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989098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p.Ser154Pro;Ser154=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617442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D7CE9D89-DEB0-9503-8C20-FEA365F66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368862"/>
              </p:ext>
            </p:extLst>
          </p:nvPr>
        </p:nvGraphicFramePr>
        <p:xfrm>
          <a:off x="4777727" y="4548151"/>
          <a:ext cx="3226216" cy="22006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5058">
                  <a:extLst>
                    <a:ext uri="{9D8B030D-6E8A-4147-A177-3AD203B41FA5}">
                      <a16:colId xmlns:a16="http://schemas.microsoft.com/office/drawing/2014/main" xmlns="" val="1296632042"/>
                    </a:ext>
                  </a:extLst>
                </a:gridCol>
                <a:gridCol w="2123671">
                  <a:extLst>
                    <a:ext uri="{9D8B030D-6E8A-4147-A177-3AD203B41FA5}">
                      <a16:colId xmlns:a16="http://schemas.microsoft.com/office/drawing/2014/main" xmlns="" val="1691637674"/>
                    </a:ext>
                  </a:extLst>
                </a:gridCol>
                <a:gridCol w="497487">
                  <a:extLst>
                    <a:ext uri="{9D8B030D-6E8A-4147-A177-3AD203B41FA5}">
                      <a16:colId xmlns:a16="http://schemas.microsoft.com/office/drawing/2014/main" xmlns="" val="3135598064"/>
                    </a:ext>
                  </a:extLst>
                </a:gridCol>
              </a:tblGrid>
              <a:tr h="222799">
                <a:tc row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48,07%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генотип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 </a:t>
                      </a: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чел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663545"/>
                  </a:ext>
                </a:extLst>
              </a:tr>
              <a:tr h="22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p.Met680Ile</a:t>
                      </a:r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;Met680=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7540866"/>
                  </a:ext>
                </a:extLst>
              </a:tr>
              <a:tr h="22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</a:t>
                      </a:r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;Met694=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040092"/>
                  </a:ext>
                </a:extLst>
              </a:tr>
              <a:tr h="213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p.Arg761His;Arg761=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272152"/>
                  </a:ext>
                </a:extLst>
              </a:tr>
              <a:tr h="213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p.Val726Ala;Val726=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0363578"/>
                  </a:ext>
                </a:extLst>
              </a:tr>
              <a:tr h="22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p.Phe479Leu;Phe479=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251896"/>
                  </a:ext>
                </a:extLst>
              </a:tr>
              <a:tr h="213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p.Lys695Arg;Lys695=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427783"/>
                  </a:ext>
                </a:extLst>
              </a:tr>
              <a:tr h="22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</a:t>
                      </a:r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;Glu148Gln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974324"/>
                  </a:ext>
                </a:extLst>
              </a:tr>
              <a:tr h="22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p.Met694Val</a:t>
                      </a:r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;Ser339Phe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468873"/>
                  </a:ext>
                </a:extLst>
              </a:tr>
              <a:tr h="22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p.Val726Ala;Glu148Gln</a:t>
                      </a:r>
                      <a:endParaRPr lang="en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5750940"/>
                  </a:ext>
                </a:extLst>
              </a:tr>
            </a:tbl>
          </a:graphicData>
        </a:graphic>
      </p:graphicFrame>
      <p:graphicFrame>
        <p:nvGraphicFramePr>
          <p:cNvPr id="9" name="Объект 6">
            <a:extLst>
              <a:ext uri="{FF2B5EF4-FFF2-40B4-BE49-F238E27FC236}">
                <a16:creationId xmlns:a16="http://schemas.microsoft.com/office/drawing/2014/main" xmlns="" id="{02B6FB5A-AE81-ECE3-F218-17C4E0A19A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0051938"/>
              </p:ext>
            </p:extLst>
          </p:nvPr>
        </p:nvGraphicFramePr>
        <p:xfrm>
          <a:off x="8640575" y="346413"/>
          <a:ext cx="2740560" cy="321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998">
                  <a:extLst>
                    <a:ext uri="{9D8B030D-6E8A-4147-A177-3AD203B41FA5}">
                      <a16:colId xmlns:a16="http://schemas.microsoft.com/office/drawing/2014/main" xmlns="" val="1723907729"/>
                    </a:ext>
                  </a:extLst>
                </a:gridCol>
                <a:gridCol w="646781">
                  <a:extLst>
                    <a:ext uri="{9D8B030D-6E8A-4147-A177-3AD203B41FA5}">
                      <a16:colId xmlns:a16="http://schemas.microsoft.com/office/drawing/2014/main" xmlns="" val="4030348129"/>
                    </a:ext>
                  </a:extLst>
                </a:gridCol>
                <a:gridCol w="646781">
                  <a:extLst>
                    <a:ext uri="{9D8B030D-6E8A-4147-A177-3AD203B41FA5}">
                      <a16:colId xmlns:a16="http://schemas.microsoft.com/office/drawing/2014/main" xmlns="" val="215227915"/>
                    </a:ext>
                  </a:extLst>
                </a:gridCol>
              </a:tblGrid>
              <a:tr h="428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Генетический вариант</a:t>
                      </a: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</a:t>
                      </a: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318076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p.Met694Val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096424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p.Val726Ala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210122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p.Met680Ile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791102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p.Arg761His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315890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p.Glu148Gln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603393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p.Ala744Ser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489086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p.Arg408Gln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7694882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p.Phe479Ley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430287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p.Pro369Ser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044049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p.Glu477Gly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755696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p.Lys695Arg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854087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p.Ser154Pro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90768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u="none" strike="noStrike">
                          <a:effectLst/>
                        </a:rPr>
                        <a:t>p.Ser339Phe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996692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6C52292-3D47-5526-05D1-38267D561E84}"/>
              </a:ext>
            </a:extLst>
          </p:cNvPr>
          <p:cNvSpPr txBox="1">
            <a:spLocks/>
          </p:cNvSpPr>
          <p:nvPr/>
        </p:nvSpPr>
        <p:spPr>
          <a:xfrm>
            <a:off x="65989" y="-60405"/>
            <a:ext cx="10515600" cy="624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 </a:t>
            </a:r>
            <a:r>
              <a:rPr lang="ru-R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генотипирования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0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6CCF195-127A-AAFA-45D2-D19566E59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289619"/>
              </p:ext>
            </p:extLst>
          </p:nvPr>
        </p:nvGraphicFramePr>
        <p:xfrm>
          <a:off x="3911529" y="1097417"/>
          <a:ext cx="2719597" cy="2181225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669829">
                  <a:extLst>
                    <a:ext uri="{9D8B030D-6E8A-4147-A177-3AD203B41FA5}">
                      <a16:colId xmlns:a16="http://schemas.microsoft.com/office/drawing/2014/main" xmlns="" val="1140556526"/>
                    </a:ext>
                  </a:extLst>
                </a:gridCol>
                <a:gridCol w="683256">
                  <a:extLst>
                    <a:ext uri="{9D8B030D-6E8A-4147-A177-3AD203B41FA5}">
                      <a16:colId xmlns:a16="http://schemas.microsoft.com/office/drawing/2014/main" xmlns="" val="1653983898"/>
                    </a:ext>
                  </a:extLst>
                </a:gridCol>
                <a:gridCol w="683256">
                  <a:extLst>
                    <a:ext uri="{9D8B030D-6E8A-4147-A177-3AD203B41FA5}">
                      <a16:colId xmlns:a16="http://schemas.microsoft.com/office/drawing/2014/main" xmlns="" val="1753293802"/>
                    </a:ext>
                  </a:extLst>
                </a:gridCol>
                <a:gridCol w="683256">
                  <a:extLst>
                    <a:ext uri="{9D8B030D-6E8A-4147-A177-3AD203B41FA5}">
                      <a16:colId xmlns:a16="http://schemas.microsoft.com/office/drawing/2014/main" xmlns="" val="210752088"/>
                    </a:ext>
                  </a:extLst>
                </a:gridCol>
              </a:tblGrid>
              <a:tr h="29901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Медианы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значений уровня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цитокинов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группах</a:t>
                      </a:r>
                      <a:endParaRPr lang="e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Группа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CRP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pg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L-6,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pg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L-18,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pg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ml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84405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HC,</a:t>
                      </a:r>
                      <a:endParaRPr lang="ru-RU" sz="140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n=16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152,67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524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SLE, n=49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550,34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8403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FMF, n=95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3642,52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077516"/>
                  </a:ext>
                </a:extLst>
              </a:tr>
            </a:tbl>
          </a:graphicData>
        </a:graphic>
      </p:graphicFrame>
      <p:pic>
        <p:nvPicPr>
          <p:cNvPr id="8194" name="Picture 2" descr="C:\Users\MED_US~1\AppData\Local\Temp\Rar$DRa13800.48814\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45" y="718285"/>
            <a:ext cx="4087857" cy="2828206"/>
          </a:xfrm>
          <a:prstGeom prst="rect">
            <a:avLst/>
          </a:prstGeom>
          <a:noFill/>
        </p:spPr>
      </p:pic>
      <p:pic>
        <p:nvPicPr>
          <p:cNvPr id="4" name="Picture 2" descr="C:\Users\MED_US~1\AppData\Local\Temp\Rar$DRa13800.259\18.png">
            <a:extLst>
              <a:ext uri="{FF2B5EF4-FFF2-40B4-BE49-F238E27FC236}">
                <a16:creationId xmlns:a16="http://schemas.microsoft.com/office/drawing/2014/main" xmlns="" id="{9C64CD65-4F60-19ED-9DF8-11E68EC16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8" y="3594993"/>
            <a:ext cx="3889219" cy="2844706"/>
          </a:xfrm>
          <a:prstGeom prst="rect">
            <a:avLst/>
          </a:prstGeom>
          <a:noFill/>
        </p:spPr>
      </p:pic>
      <p:pic>
        <p:nvPicPr>
          <p:cNvPr id="7" name="Picture 2" descr="C:\Users\MED_US~1\AppData\Local\Temp\Rar$DRa13800.2888\19.png">
            <a:extLst>
              <a:ext uri="{FF2B5EF4-FFF2-40B4-BE49-F238E27FC236}">
                <a16:creationId xmlns:a16="http://schemas.microsoft.com/office/drawing/2014/main" xmlns="" id="{BAE26368-98A3-E081-08F8-4B4B5E44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299" y="3675390"/>
            <a:ext cx="3890872" cy="2745336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03DDCF1-983F-B6E1-903C-A0446B44C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096" y="556181"/>
            <a:ext cx="4881037" cy="24712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3489899-2D19-19E7-90A1-7FB07C44D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552" y="3035432"/>
            <a:ext cx="5497214" cy="373515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6C52292-3D47-5526-05D1-38267D561E84}"/>
              </a:ext>
            </a:extLst>
          </p:cNvPr>
          <p:cNvSpPr txBox="1">
            <a:spLocks/>
          </p:cNvSpPr>
          <p:nvPr/>
        </p:nvSpPr>
        <p:spPr>
          <a:xfrm>
            <a:off x="65989" y="56558"/>
            <a:ext cx="10515600" cy="624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 исследования уровня </a:t>
            </a:r>
            <a:r>
              <a:rPr lang="ru-R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цитокинов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7941" y="532470"/>
            <a:ext cx="40472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>
                <a:latin typeface="Calibri" pitchFamily="34" charset="0"/>
                <a:cs typeface="Calibri" pitchFamily="34" charset="0"/>
              </a:rPr>
              <a:t>Уровень          у носителей агрессивных вариантов выше, чем у обладателей других генотипов 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1651" y="2981753"/>
            <a:ext cx="51224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Calibri" pitchFamily="34" charset="0"/>
                <a:cs typeface="Calibri" pitchFamily="34" charset="0"/>
              </a:rPr>
              <a:t>Во всех подгруппах ССЛ уровень      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выше, чем в группе УЗД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39" y="6427229"/>
            <a:ext cx="664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IL-8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между группами статистически значимо не различается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254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493</Words>
  <Application>Microsoft Office PowerPoint</Application>
  <PresentationFormat>Произвольный</PresentationFormat>
  <Paragraphs>189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Исследование биомаркеров воспаления и цитокинов при аутовоспалительных заболеваниях</vt:lpstr>
      <vt:lpstr>Семейная средиземноморская лихорадка (ССЛ)</vt:lpstr>
      <vt:lpstr>Материалы и методы Исследуемые группы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Yekaterina Devyatkina</dc:creator>
  <cp:lastModifiedBy>Med_User_017</cp:lastModifiedBy>
  <cp:revision>92</cp:revision>
  <dcterms:created xsi:type="dcterms:W3CDTF">2024-09-06T17:51:20Z</dcterms:created>
  <dcterms:modified xsi:type="dcterms:W3CDTF">2025-04-25T11:23:08Z</dcterms:modified>
</cp:coreProperties>
</file>